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2"/>
  </p:notesMasterIdLst>
  <p:sldIdLst>
    <p:sldId id="256" r:id="rId3"/>
    <p:sldId id="310" r:id="rId4"/>
    <p:sldId id="326" r:id="rId5"/>
    <p:sldId id="328" r:id="rId6"/>
    <p:sldId id="327" r:id="rId7"/>
    <p:sldId id="312" r:id="rId8"/>
    <p:sldId id="313" r:id="rId9"/>
    <p:sldId id="259" r:id="rId10"/>
    <p:sldId id="260" r:id="rId11"/>
    <p:sldId id="314" r:id="rId12"/>
    <p:sldId id="258" r:id="rId13"/>
    <p:sldId id="316" r:id="rId14"/>
    <p:sldId id="269" r:id="rId15"/>
    <p:sldId id="317" r:id="rId16"/>
    <p:sldId id="270" r:id="rId17"/>
    <p:sldId id="271" r:id="rId18"/>
    <p:sldId id="272" r:id="rId19"/>
    <p:sldId id="273" r:id="rId20"/>
    <p:sldId id="275" r:id="rId21"/>
    <p:sldId id="329" r:id="rId22"/>
    <p:sldId id="280" r:id="rId23"/>
    <p:sldId id="281" r:id="rId24"/>
    <p:sldId id="282" r:id="rId25"/>
    <p:sldId id="284" r:id="rId26"/>
    <p:sldId id="285" r:id="rId27"/>
    <p:sldId id="286" r:id="rId28"/>
    <p:sldId id="288" r:id="rId29"/>
    <p:sldId id="289" r:id="rId30"/>
    <p:sldId id="318" r:id="rId31"/>
    <p:sldId id="290" r:id="rId32"/>
    <p:sldId id="320" r:id="rId33"/>
    <p:sldId id="294" r:id="rId34"/>
    <p:sldId id="295" r:id="rId35"/>
    <p:sldId id="296" r:id="rId36"/>
    <p:sldId id="298" r:id="rId37"/>
    <p:sldId id="297" r:id="rId38"/>
    <p:sldId id="299" r:id="rId39"/>
    <p:sldId id="321" r:id="rId40"/>
    <p:sldId id="322" r:id="rId41"/>
    <p:sldId id="300" r:id="rId42"/>
    <p:sldId id="301" r:id="rId43"/>
    <p:sldId id="302" r:id="rId44"/>
    <p:sldId id="325" r:id="rId45"/>
    <p:sldId id="303" r:id="rId46"/>
    <p:sldId id="324" r:id="rId47"/>
    <p:sldId id="306" r:id="rId48"/>
    <p:sldId id="307" r:id="rId49"/>
    <p:sldId id="330" r:id="rId50"/>
    <p:sldId id="308" r:id="rId51"/>
  </p:sldIdLst>
  <p:sldSz cx="9144000" cy="5143500" type="screen16x9"/>
  <p:notesSz cx="6858000" cy="9144000"/>
  <p:embeddedFontLst>
    <p:embeddedFont>
      <p:font typeface="Amatic SC" panose="020B0604020202020204" charset="-79"/>
      <p:regular r:id="rId53"/>
      <p:bold r:id="rId54"/>
    </p:embeddedFont>
    <p:embeddedFont>
      <p:font typeface="Calibri" panose="020F0502020204030204" pitchFamily="34" charset="0"/>
      <p:regular r:id="rId55"/>
      <p:bold r:id="rId56"/>
      <p:italic r:id="rId57"/>
      <p:boldItalic r:id="rId58"/>
    </p:embeddedFont>
    <p:embeddedFont>
      <p:font typeface="Inconsolata" panose="020B0604020202020204" charset="0"/>
      <p:regular r:id="rId59"/>
      <p:bold r:id="rId60"/>
    </p:embeddedFont>
    <p:embeddedFont>
      <p:font typeface="Roboto" panose="020B0604020202020204" charset="0"/>
      <p:regular r:id="rId61"/>
      <p:bold r:id="rId62"/>
      <p:italic r:id="rId63"/>
      <p:boldItalic r:id="rId64"/>
    </p:embeddedFont>
    <p:embeddedFont>
      <p:font typeface="Roboto Light" panose="020B0604020202020204" charset="0"/>
      <p:regular r:id="rId65"/>
      <p:bold r:id="rId66"/>
      <p:italic r:id="rId67"/>
      <p:boldItalic r:id="rId68"/>
    </p:embeddedFont>
    <p:embeddedFont>
      <p:font typeface="Roboto Medium" panose="020B0604020202020204" charset="0"/>
      <p:regular r:id="rId69"/>
      <p:bold r:id="rId70"/>
      <p:italic r:id="rId71"/>
      <p:boldItalic r:id="rId72"/>
    </p:embeddedFont>
    <p:embeddedFont>
      <p:font typeface="Roboto Thin"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177" d="100"/>
          <a:sy n="177" d="100"/>
        </p:scale>
        <p:origin x="134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fycat.com/optimalelaboratehoneybe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lipart-library.com/clipart/1203829.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Frustration = learning, seriously. Here’s the author of a pretty famous book on the mean stack: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So how do we get through this frustration and actually learn?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https://gfycat.com/optimalelaboratehoneybee</a:t>
            </a:r>
            <a:endParaRPr sz="1100" b="0" i="0" u="none" strike="noStrike" cap="none" dirty="0">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hlinkClick r:id="rId3"/>
              </a:rPr>
              <a:t>http://clipart-library.com/clipart/1203829.htm</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Now that you can create HTML files from the terminal, let’s create one and actually write some HTML.</a:t>
            </a:r>
          </a:p>
          <a:p>
            <a:pPr marL="0" marR="0" lvl="0" indent="0" algn="l" rtl="0">
              <a:spcBef>
                <a:spcPts val="0"/>
              </a:spcBef>
              <a:spcAft>
                <a:spcPts val="0"/>
              </a:spcAft>
              <a:buNone/>
            </a:pPr>
            <a:endParaRPr lang="en"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cs typeface="Calibri"/>
                <a:sym typeface="Calibri"/>
              </a:rPr>
              <a:t>Do the activity </a:t>
            </a:r>
            <a:r>
              <a:rPr lang="en-US" sz="1100" b="0" i="0" u="none" strike="noStrike" cap="none" dirty="0">
                <a:solidFill>
                  <a:schemeClr val="dk1"/>
                </a:solidFill>
                <a:latin typeface="Calibri"/>
                <a:cs typeface="Calibri"/>
                <a:sym typeface="Calibri"/>
              </a:rPr>
              <a:t>for creating an html page</a:t>
            </a:r>
            <a:endParaRPr sz="1300" dirty="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9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49.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0.jpeg"/><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[Experience]</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2054" name="Picture 6" descr="Related image">
            <a:extLst>
              <a:ext uri="{FF2B5EF4-FFF2-40B4-BE49-F238E27FC236}">
                <a16:creationId xmlns:a16="http://schemas.microsoft.com/office/drawing/2014/main" id="{1CB6340C-93FD-4978-8950-2130AD0FE7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4250" y="1633537"/>
            <a:ext cx="27813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Roboto Light"/>
                <a:ea typeface="Roboto Light"/>
                <a:cs typeface="Roboto Light"/>
                <a:sym typeface="Roboto Light"/>
              </a:rPr>
              <a:t>Console Commands</a:t>
            </a:r>
            <a:endParaRPr dirty="0">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dirty="0"/>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Best Practices:</a:t>
            </a:r>
            <a:endParaRPr dirty="0"/>
          </a:p>
          <a:p>
            <a:pPr marL="0" lvl="0" indent="0" algn="l" rtl="0">
              <a:spcBef>
                <a:spcPts val="0"/>
              </a:spcBef>
              <a:spcAft>
                <a:spcPts val="0"/>
              </a:spcAft>
              <a:buNone/>
            </a:pPr>
            <a:endParaRPr dirty="0"/>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t>Create a new </a:t>
            </a:r>
            <a:r>
              <a:rPr lang="en-US" sz="1200" dirty="0"/>
              <a:t>directory</a:t>
            </a:r>
            <a:r>
              <a:rPr lang="en" sz="1200" dirty="0"/>
              <a:t> with the name </a:t>
            </a:r>
            <a:r>
              <a:rPr lang="en" sz="1200" dirty="0">
                <a:highlight>
                  <a:srgbClr val="FFFF00"/>
                </a:highlight>
              </a:rPr>
              <a:t>first-day-stuff</a:t>
            </a:r>
            <a:r>
              <a:rPr lang="en" sz="1200" dirty="0"/>
              <a:t>.</a:t>
            </a:r>
            <a:endParaRPr sz="1200" dirty="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1800"/>
              </a:spcAft>
              <a:buSzPts val="1800"/>
            </a:pPr>
            <a:r>
              <a:rPr lang="en-US" sz="1800" dirty="0">
                <a:solidFill>
                  <a:schemeClr val="tx1"/>
                </a:solidFill>
              </a:rPr>
              <a:t>Delete (remove) any directory</a:t>
            </a:r>
          </a:p>
          <a:p>
            <a:pPr marL="320040" lvl="0" indent="-205740">
              <a:spcAft>
                <a:spcPts val="1800"/>
              </a:spcAft>
              <a:buSzPts val="1800"/>
            </a:pPr>
            <a:r>
              <a:rPr lang="en-US" sz="1800" dirty="0">
                <a:solidFill>
                  <a:schemeClr val="tx1"/>
                </a:solidFill>
              </a:rPr>
              <a:t>Create a new file</a:t>
            </a:r>
          </a:p>
          <a:p>
            <a:pPr marL="320040" lvl="0" indent="-205740">
              <a:spcAft>
                <a:spcPts val="1800"/>
              </a:spcAft>
              <a:buSzPts val="1800"/>
            </a:pPr>
            <a:r>
              <a:rPr lang="en-US" sz="1800" dirty="0">
                <a:solidFill>
                  <a:schemeClr val="tx1"/>
                </a:solidFill>
              </a:rPr>
              <a:t>Delete (remove) a file</a:t>
            </a:r>
          </a:p>
          <a:p>
            <a:pPr marL="320040" lvl="0" indent="-205740">
              <a:spcAft>
                <a:spcPts val="1800"/>
              </a:spcAft>
              <a:buSzPts val="1800"/>
            </a:pPr>
            <a:r>
              <a:rPr lang="en-US" sz="1800" dirty="0">
                <a:solidFill>
                  <a:schemeClr val="tx1"/>
                </a:solidFill>
              </a:rPr>
              <a:t>Open file or directory in VS Code</a:t>
            </a:r>
          </a:p>
          <a:p>
            <a:pPr marL="320040" lvl="0" indent="-205740">
              <a:spcAft>
                <a:spcPts val="1800"/>
              </a:spcAft>
              <a:buSzPts val="1800"/>
            </a:pPr>
            <a:r>
              <a:rPr lang="en-US" sz="1800" dirty="0">
                <a:solidFill>
                  <a:schemeClr val="tx1"/>
                </a:solidFill>
              </a:rPr>
              <a:t>Print a cow</a:t>
            </a:r>
          </a:p>
          <a:p>
            <a:pPr marL="320040" lvl="0" indent="-205740">
              <a:spcAft>
                <a:spcPts val="1800"/>
              </a:spcAft>
              <a:buSzPts val="1800"/>
            </a:pPr>
            <a:endParaRPr lang="en-US" sz="1800" dirty="0">
              <a:solidFill>
                <a:schemeClr val="tx1"/>
              </a:solidFill>
            </a:endParaRPr>
          </a:p>
          <a:p>
            <a:pPr marL="320040" lvl="0" indent="-205740">
              <a:spcAft>
                <a:spcPts val="1800"/>
              </a:spcAft>
              <a:buSzPts val="1800"/>
            </a:pPr>
            <a:endParaRPr lang="en-US" sz="1800" i="1" dirty="0">
              <a:solidFill>
                <a:schemeClr val="tx1"/>
              </a:solidFill>
            </a:endParaRPr>
          </a:p>
          <a:p>
            <a:pPr marL="320040" lvl="0" indent="-205740">
              <a:spcAft>
                <a:spcPts val="1800"/>
              </a:spcAft>
              <a:buSzPts val="1800"/>
            </a:pPr>
            <a:endParaRPr lang="en-US" sz="1800" i="1" dirty="0">
              <a:solidFill>
                <a:schemeClr val="tx1"/>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ls</a:t>
            </a:r>
          </a:p>
          <a:p>
            <a:pPr marL="114300" lvl="0" indent="0" rtl="0">
              <a:spcBef>
                <a:spcPts val="0"/>
              </a:spcBef>
              <a:spcAft>
                <a:spcPts val="18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18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1800"/>
              </a:spcAft>
              <a:buSzPts val="1800"/>
              <a:buNone/>
            </a:pPr>
            <a:r>
              <a:rPr lang="en-US" sz="1800" i="1" dirty="0">
                <a:solidFill>
                  <a:schemeClr val="tx1">
                    <a:lumMod val="50000"/>
                    <a:lumOff val="50000"/>
                  </a:schemeClr>
                </a:solidFill>
              </a:rPr>
              <a:t>&gt; touch my-new-file</a:t>
            </a:r>
          </a:p>
          <a:p>
            <a:pPr marL="114300" lvl="0" indent="0" rtl="0">
              <a:spcBef>
                <a:spcPts val="0"/>
              </a:spcBef>
              <a:spcAft>
                <a:spcPts val="1800"/>
              </a:spcAft>
              <a:buSzPts val="1800"/>
              <a:buNone/>
            </a:pPr>
            <a:r>
              <a:rPr lang="en-US" sz="1800" i="1" dirty="0">
                <a:solidFill>
                  <a:schemeClr val="tx1">
                    <a:lumMod val="50000"/>
                    <a:lumOff val="50000"/>
                  </a:schemeClr>
                </a:solidFill>
              </a:rPr>
              <a:t>&gt; rm my-file</a:t>
            </a:r>
          </a:p>
          <a:p>
            <a:pPr marL="114300" lvl="0" indent="0" rtl="0">
              <a:spcBef>
                <a:spcPts val="0"/>
              </a:spcBef>
              <a:spcAft>
                <a:spcPts val="18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18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1" end="11"/>
                                            </p:txEl>
                                          </p:spTgt>
                                        </p:tgtEl>
                                        <p:attrNameLst>
                                          <p:attrName>style.visibility</p:attrName>
                                        </p:attrNameLst>
                                      </p:cBhvr>
                                      <p:to>
                                        <p:strVal val="visible"/>
                                      </p:to>
                                    </p:set>
                                    <p:animEffect transition="in" filter="fade">
                                      <p:cBhvr>
                                        <p:cTn id="12" dur="500"/>
                                        <p:tgtEl>
                                          <p:spTgt spid="168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2" end="12"/>
                                            </p:txEl>
                                          </p:spTgt>
                                        </p:tgtEl>
                                        <p:attrNameLst>
                                          <p:attrName>style.visibility</p:attrName>
                                        </p:attrNameLst>
                                      </p:cBhvr>
                                      <p:to>
                                        <p:strVal val="visible"/>
                                      </p:to>
                                    </p:set>
                                    <p:animEffect transition="in" filter="fade">
                                      <p:cBhvr>
                                        <p:cTn id="22" dur="500"/>
                                        <p:tgtEl>
                                          <p:spTgt spid="1686">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3" end="13"/>
                                            </p:txEl>
                                          </p:spTgt>
                                        </p:tgtEl>
                                        <p:attrNameLst>
                                          <p:attrName>style.visibility</p:attrName>
                                        </p:attrNameLst>
                                      </p:cBhvr>
                                      <p:to>
                                        <p:strVal val="visible"/>
                                      </p:to>
                                    </p:set>
                                    <p:animEffect transition="in" filter="fade">
                                      <p:cBhvr>
                                        <p:cTn id="32" dur="500"/>
                                        <p:tgtEl>
                                          <p:spTgt spid="1686">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4" end="14"/>
                                            </p:txEl>
                                          </p:spTgt>
                                        </p:tgtEl>
                                        <p:attrNameLst>
                                          <p:attrName>style.visibility</p:attrName>
                                        </p:attrNameLst>
                                      </p:cBhvr>
                                      <p:to>
                                        <p:strVal val="visible"/>
                                      </p:to>
                                    </p:set>
                                    <p:animEffect transition="in" filter="fade">
                                      <p:cBhvr>
                                        <p:cTn id="42" dur="500"/>
                                        <p:tgtEl>
                                          <p:spTgt spid="168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5" end="15"/>
                                            </p:txEl>
                                          </p:spTgt>
                                        </p:tgtEl>
                                        <p:attrNameLst>
                                          <p:attrName>style.visibility</p:attrName>
                                        </p:attrNameLst>
                                      </p:cBhvr>
                                      <p:to>
                                        <p:strVal val="visible"/>
                                      </p:to>
                                    </p:set>
                                    <p:animEffect transition="in" filter="fade">
                                      <p:cBhvr>
                                        <p:cTn id="52" dur="500"/>
                                        <p:tgtEl>
                                          <p:spTgt spid="1686">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6" end="16"/>
                                            </p:txEl>
                                          </p:spTgt>
                                        </p:tgtEl>
                                        <p:attrNameLst>
                                          <p:attrName>style.visibility</p:attrName>
                                        </p:attrNameLst>
                                      </p:cBhvr>
                                      <p:to>
                                        <p:strVal val="visible"/>
                                      </p:to>
                                    </p:set>
                                    <p:animEffect transition="in" filter="fade">
                                      <p:cBhvr>
                                        <p:cTn id="62" dur="500"/>
                                        <p:tgtEl>
                                          <p:spTgt spid="1686">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7" end="17"/>
                                            </p:txEl>
                                          </p:spTgt>
                                        </p:tgtEl>
                                        <p:attrNameLst>
                                          <p:attrName>style.visibility</p:attrName>
                                        </p:attrNameLst>
                                      </p:cBhvr>
                                      <p:to>
                                        <p:strVal val="visible"/>
                                      </p:to>
                                    </p:set>
                                    <p:animEffect transition="in" filter="fade">
                                      <p:cBhvr>
                                        <p:cTn id="72" dur="500"/>
                                        <p:tgtEl>
                                          <p:spTgt spid="1686">
                                            <p:txEl>
                                              <p:pRg st="17" end="1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8" end="18"/>
                                            </p:txEl>
                                          </p:spTgt>
                                        </p:tgtEl>
                                        <p:attrNameLst>
                                          <p:attrName>style.visibility</p:attrName>
                                        </p:attrNameLst>
                                      </p:cBhvr>
                                      <p:to>
                                        <p:strVal val="visible"/>
                                      </p:to>
                                    </p:set>
                                    <p:animEffect transition="in" filter="fade">
                                      <p:cBhvr>
                                        <p:cTn id="82" dur="500"/>
                                        <p:tgtEl>
                                          <p:spTgt spid="168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Pop Quiz - 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1800"/>
              </a:spcAft>
              <a:buSzPts val="1800"/>
              <a:buChar char="●"/>
            </a:pPr>
            <a:r>
              <a:rPr lang="en-US" sz="1800" dirty="0"/>
              <a:t>Alias for the current directory’s path</a:t>
            </a:r>
          </a:p>
          <a:p>
            <a:pPr marL="320040" lvl="0" indent="-205740" rtl="0">
              <a:spcBef>
                <a:spcPts val="0"/>
              </a:spcBef>
              <a:spcAft>
                <a:spcPts val="18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1800"/>
              </a:spcAft>
              <a:buSzPts val="1800"/>
              <a:buChar char="●"/>
            </a:pPr>
            <a:r>
              <a:rPr lang="en-US" sz="1800" dirty="0">
                <a:solidFill>
                  <a:schemeClr val="tx1"/>
                </a:solidFill>
              </a:rPr>
              <a:t>Alias for your home directory</a:t>
            </a:r>
          </a:p>
          <a:p>
            <a:pPr marL="320040" lvl="0" indent="-205740" rtl="0">
              <a:spcBef>
                <a:spcPts val="0"/>
              </a:spcBef>
              <a:spcAft>
                <a:spcPts val="1800"/>
              </a:spcAft>
              <a:buSzPts val="1800"/>
              <a:buChar char="●"/>
            </a:pPr>
            <a:r>
              <a:rPr lang="en-US" sz="1800" dirty="0">
                <a:solidFill>
                  <a:schemeClr val="tx1"/>
                </a:solidFill>
              </a:rPr>
              <a:t>Tab auto-complete</a:t>
            </a:r>
          </a:p>
          <a:p>
            <a:pPr marL="320040" lvl="0" indent="-205740" rtl="0">
              <a:spcBef>
                <a:spcPts val="0"/>
              </a:spcBef>
              <a:spcAft>
                <a:spcPts val="1800"/>
              </a:spcAft>
              <a:buSzPts val="1800"/>
              <a:buChar char="●"/>
            </a:pPr>
            <a:r>
              <a:rPr lang="en-US" sz="1800" dirty="0">
                <a:solidFill>
                  <a:schemeClr val="tx1"/>
                </a:solidFill>
              </a:rPr>
              <a:t>Kill a currently running process</a:t>
            </a:r>
          </a:p>
          <a:p>
            <a:pPr marL="320040" lvl="0" indent="-205740" rtl="0">
              <a:spcBef>
                <a:spcPts val="0"/>
              </a:spcBef>
              <a:spcAft>
                <a:spcPts val="1800"/>
              </a:spcAft>
              <a:buSzPts val="1800"/>
              <a:buChar char="●"/>
            </a:pPr>
            <a:r>
              <a:rPr lang="en-US" sz="1800" dirty="0">
                <a:solidFill>
                  <a:schemeClr val="tx1"/>
                </a:solidFill>
              </a:rPr>
              <a:t>Up arrow</a:t>
            </a:r>
          </a:p>
          <a:p>
            <a:pPr marL="320040" lvl="0" indent="-205740" rtl="0">
              <a:spcBef>
                <a:spcPts val="0"/>
              </a:spcBef>
              <a:spcAft>
                <a:spcPts val="1800"/>
              </a:spcAft>
              <a:buSzPts val="1800"/>
              <a:buChar char="●"/>
            </a:pPr>
            <a:r>
              <a:rPr lang="en-US" sz="1800" dirty="0">
                <a:solidFill>
                  <a:schemeClr val="tx1"/>
                </a:solidFill>
              </a:rPr>
              <a:t>Google “Linux command for…”</a:t>
            </a:r>
          </a:p>
          <a:p>
            <a:pPr marL="114300" lvl="0" indent="0" rtl="0">
              <a:spcBef>
                <a:spcPts val="0"/>
              </a:spcBef>
              <a:spcAft>
                <a:spcPts val="1800"/>
              </a:spcAft>
              <a:buSzPts val="1800"/>
              <a:buNone/>
            </a:pP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a:t>
            </a:r>
          </a:p>
          <a:p>
            <a:pPr marL="114300" lvl="0" indent="0" rtl="0">
              <a:spcBef>
                <a:spcPts val="0"/>
              </a:spcBef>
              <a:spcAft>
                <a:spcPts val="1800"/>
              </a:spcAft>
              <a:buSzPts val="1800"/>
              <a:buNone/>
            </a:pPr>
            <a:r>
              <a:rPr lang="en-US" sz="1800" i="1" dirty="0">
                <a:solidFill>
                  <a:schemeClr val="tx1">
                    <a:lumMod val="50000"/>
                    <a:lumOff val="50000"/>
                  </a:schemeClr>
                </a:solidFill>
              </a:rPr>
              <a:t>&gt; cd &lt;tab&gt;</a:t>
            </a:r>
          </a:p>
          <a:p>
            <a:pPr marL="114300" lvl="0" indent="0" rtl="0">
              <a:spcBef>
                <a:spcPts val="0"/>
              </a:spcBef>
              <a:spcAft>
                <a:spcPts val="18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18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1800"/>
              </a:spcAft>
              <a:buSzPts val="1800"/>
              <a:buChar char="●"/>
            </a:pPr>
            <a:endParaRPr lang="en-US" sz="1800" i="1" dirty="0">
              <a:solidFill>
                <a:schemeClr val="tx1">
                  <a:lumMod val="50000"/>
                  <a:lumOff val="50000"/>
                </a:schemeClr>
              </a:solidFill>
            </a:endParaRPr>
          </a:p>
          <a:p>
            <a:pPr marL="320040" lvl="0" indent="-205740" algn="l" rtl="0">
              <a:spcBef>
                <a:spcPts val="0"/>
              </a:spcBef>
              <a:spcAft>
                <a:spcPts val="180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560" y="2169052"/>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 [How I got into software]</a:t>
            </a:r>
            <a:endParaRPr dirty="0"/>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861" y="2300460"/>
            <a:ext cx="1812231" cy="10814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3" y="2379314"/>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987" y="2300460"/>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05" y="2630555"/>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874246" y="24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5026646" y="26075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642560" y="2268229"/>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5179046" y="2759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5331446" y="29123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1344" y="2084302"/>
            <a:ext cx="822386" cy="550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art symbol for not allowed">
            <a:extLst>
              <a:ext uri="{FF2B5EF4-FFF2-40B4-BE49-F238E27FC236}">
                <a16:creationId xmlns:a16="http://schemas.microsoft.com/office/drawing/2014/main" id="{7699AC4A-CE6A-4D43-989D-37486F51B2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801" y="2336007"/>
            <a:ext cx="995431" cy="1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77778E-7 -7.40741E-7 L 0.00365 -0.09969 " pathEditMode="relative" rAng="0" ptsTypes="AA">
                                      <p:cBhvr>
                                        <p:cTn id="36" dur="1000" fill="hold"/>
                                        <p:tgtEl>
                                          <p:spTgt spid="5"/>
                                        </p:tgtEl>
                                        <p:attrNameLst>
                                          <p:attrName>ppt_x</p:attrName>
                                          <p:attrName>ppt_y</p:attrName>
                                        </p:attrNameLst>
                                      </p:cBhvr>
                                      <p:rCtr x="174" y="-5000"/>
                                    </p:animMotion>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fade">
                                      <p:cBhvr>
                                        <p:cTn id="40" dur="500"/>
                                        <p:tgtEl>
                                          <p:spTgt spid="30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24"/>
                                        </p:tgtEl>
                                        <p:attrNameLst>
                                          <p:attrName>style.visibility</p:attrName>
                                        </p:attrNameLst>
                                      </p:cBhvr>
                                      <p:to>
                                        <p:strVal val="visible"/>
                                      </p:to>
                                    </p:set>
                                    <p:animEffect transition="in" filter="fade">
                                      <p:cBhvr>
                                        <p:cTn id="50"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elements inside elements</a:t>
            </a:r>
          </a:p>
          <a:p>
            <a:pPr marL="320040" lvl="0" indent="-173990">
              <a:spcBef>
                <a:spcPts val="300"/>
              </a:spcBef>
              <a:buSzPts val="1300"/>
            </a:pPr>
            <a:r>
              <a:rPr lang="en-US" sz="1300" dirty="0"/>
              <a:t>To add more information </a:t>
            </a:r>
            <a:br>
              <a:rPr lang="en-US" sz="1300" dirty="0"/>
            </a:br>
            <a:r>
              <a:rPr lang="en-US" sz="1300" dirty="0"/>
              <a:t>we wrap items in </a:t>
            </a:r>
            <a:br>
              <a:rPr lang="en-US" sz="1300" dirty="0"/>
            </a:br>
            <a:r>
              <a:rPr lang="en-US" sz="1300" dirty="0"/>
              <a:t>additional tags and add attributes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Thursday 11/21</a:t>
            </a:r>
            <a:endParaRPr dirty="0"/>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Weekly</a:t>
            </a:r>
            <a:br>
              <a:rPr lang="en-US" sz="3600" dirty="0"/>
            </a:br>
            <a:r>
              <a:rPr lang="en" sz="3600" dirty="0"/>
              <a:t>Homework Assignment</a:t>
            </a:r>
            <a:endParaRPr sz="3600" dirty="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sz="3600" dirty="0"/>
              <a:t>Mini</a:t>
            </a:r>
            <a:br>
              <a:rPr lang="en-US" sz="3600" dirty="0"/>
            </a:br>
            <a:r>
              <a:rPr lang="en" sz="3600" dirty="0"/>
              <a:t>Homework Assignment</a:t>
            </a:r>
            <a:endParaRPr sz="3600" dirty="0"/>
          </a:p>
        </p:txBody>
      </p:sp>
    </p:spTree>
    <p:extLst>
      <p:ext uri="{BB962C8B-B14F-4D97-AF65-F5344CB8AC3E}">
        <p14:creationId xmlns:p14="http://schemas.microsoft.com/office/powerpoint/2010/main" val="240317052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a:t>Mini </a:t>
            </a:r>
            <a:r>
              <a:rPr lang="en"/>
              <a:t>Homework Assignment </a:t>
            </a:r>
            <a:endParaRPr dirty="0"/>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a:t>
            </a:r>
            <a:r>
              <a:rPr lang="en-US" sz="1800"/>
              <a:t>Lab</a:t>
            </a:r>
            <a:r>
              <a:rPr lang="en" sz="1800"/>
              <a:t> </a:t>
            </a:r>
            <a:r>
              <a:rPr lang="en" sz="1800" dirty="0"/>
              <a:t>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2383</TotalTime>
  <Words>3009</Words>
  <Application>Microsoft Office PowerPoint</Application>
  <PresentationFormat>On-screen Show (16:9)</PresentationFormat>
  <Paragraphs>469</Paragraphs>
  <Slides>49</Slides>
  <Notes>49</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Roboto Light</vt:lpstr>
      <vt:lpstr>Roboto</vt:lpstr>
      <vt:lpstr>Inconsolata</vt:lpstr>
      <vt:lpstr>Roboto Thin</vt:lpstr>
      <vt:lpstr>Roboto Medium</vt:lpstr>
      <vt:lpstr>Amatic SC</vt:lpstr>
      <vt:lpstr>Arial</vt:lpstr>
      <vt:lpstr>Calibri</vt:lpstr>
      <vt:lpstr>Simple Light</vt:lpstr>
      <vt:lpstr>1_Unbranded</vt:lpstr>
      <vt:lpstr>Welcome! </vt:lpstr>
      <vt:lpstr>Who Am I? [Experience]</vt:lpstr>
      <vt:lpstr>Who Am I? [Fun Fact]</vt:lpstr>
      <vt:lpstr>Who Am I? [How I got into software]</vt:lpstr>
      <vt:lpstr>Who Am I?</vt:lpstr>
      <vt:lpstr>Who are you?</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Console Commands</vt:lpstr>
      <vt:lpstr>Activity:  Console Commands</vt:lpstr>
      <vt:lpstr>Activity: Console Commands</vt:lpstr>
      <vt:lpstr>Pop Quiz - Console Commands</vt:lpstr>
      <vt:lpstr>Pop Quiz - Console Utilities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Thursday 11/21</vt:lpstr>
      <vt:lpstr>Next Class</vt:lpstr>
      <vt:lpstr>Mini 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176</cp:revision>
  <dcterms:modified xsi:type="dcterms:W3CDTF">2019-11-10T21:07:11Z</dcterms:modified>
</cp:coreProperties>
</file>